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51" r:id="rId2"/>
    <p:sldId id="365" r:id="rId3"/>
    <p:sldId id="476" r:id="rId4"/>
    <p:sldId id="418" r:id="rId5"/>
    <p:sldId id="392" r:id="rId6"/>
    <p:sldId id="393" r:id="rId7"/>
    <p:sldId id="474" r:id="rId8"/>
    <p:sldId id="475" r:id="rId9"/>
    <p:sldId id="397" r:id="rId10"/>
    <p:sldId id="411" r:id="rId11"/>
    <p:sldId id="424" r:id="rId12"/>
    <p:sldId id="452" r:id="rId13"/>
    <p:sldId id="454" r:id="rId14"/>
    <p:sldId id="420" r:id="rId15"/>
    <p:sldId id="421" r:id="rId16"/>
    <p:sldId id="423" r:id="rId17"/>
    <p:sldId id="432" r:id="rId18"/>
    <p:sldId id="458" r:id="rId19"/>
    <p:sldId id="459" r:id="rId20"/>
    <p:sldId id="461" r:id="rId21"/>
    <p:sldId id="462" r:id="rId22"/>
    <p:sldId id="463" r:id="rId23"/>
    <p:sldId id="470" r:id="rId24"/>
    <p:sldId id="455" r:id="rId25"/>
    <p:sldId id="456" r:id="rId26"/>
    <p:sldId id="464" r:id="rId27"/>
    <p:sldId id="428" r:id="rId28"/>
    <p:sldId id="429" r:id="rId29"/>
    <p:sldId id="457" r:id="rId30"/>
    <p:sldId id="430" r:id="rId31"/>
    <p:sldId id="431" r:id="rId32"/>
    <p:sldId id="433" r:id="rId33"/>
    <p:sldId id="437" r:id="rId34"/>
    <p:sldId id="438" r:id="rId35"/>
    <p:sldId id="439" r:id="rId36"/>
    <p:sldId id="478" r:id="rId37"/>
    <p:sldId id="465" r:id="rId38"/>
    <p:sldId id="436" r:id="rId39"/>
    <p:sldId id="440" r:id="rId40"/>
    <p:sldId id="442" r:id="rId41"/>
    <p:sldId id="441" r:id="rId42"/>
    <p:sldId id="443" r:id="rId43"/>
    <p:sldId id="466" r:id="rId44"/>
    <p:sldId id="467" r:id="rId45"/>
    <p:sldId id="477" r:id="rId46"/>
    <p:sldId id="473" r:id="rId47"/>
    <p:sldId id="479" r:id="rId48"/>
    <p:sldId id="472" r:id="rId49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9" autoAdjust="0"/>
    <p:restoredTop sz="87077" autoAdjust="0"/>
  </p:normalViewPr>
  <p:slideViewPr>
    <p:cSldViewPr>
      <p:cViewPr varScale="1">
        <p:scale>
          <a:sx n="97" d="100"/>
          <a:sy n="97" d="100"/>
        </p:scale>
        <p:origin x="10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from Washington, DC</a:t>
            </a:r>
          </a:p>
          <a:p>
            <a:r>
              <a:rPr lang="en-US" dirty="0"/>
              <a:t>I started programming with Karel, just like you!</a:t>
            </a:r>
          </a:p>
          <a:p>
            <a:r>
              <a:rPr lang="en-US" dirty="0"/>
              <a:t>Now I get to share how cool programming is</a:t>
            </a:r>
          </a:p>
          <a:p>
            <a:r>
              <a:rPr lang="en-US" dirty="0"/>
              <a:t>Wanted to get into programming to make cool things to share – hope you are excited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72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kind of loop do we want?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task are we repeating?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Loop condition checked only at 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 we want to stop?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Off by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Works in a variety of worlds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5625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04879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902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423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8811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522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9636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“pick up all the beepers on this square”</a:t>
            </a:r>
          </a:p>
          <a:p>
            <a:r>
              <a:rPr lang="en-US" dirty="0"/>
              <a:t>E.g. “turn</a:t>
            </a:r>
            <a:r>
              <a:rPr lang="en-US" baseline="0" dirty="0"/>
              <a:t> until you’re facing west”</a:t>
            </a:r>
          </a:p>
          <a:p>
            <a:r>
              <a:rPr lang="en-US" baseline="0" dirty="0"/>
              <a:t>E.g. “put down 5 beepers”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92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07F001E3-6ADD-254C-959F-B77A281E74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A270AD-02DF-554D-A2A8-16B8091B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312733-BFB3-574E-9945-10A0FD15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430839-208E-BB42-8181-81B90117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293812"/>
            <a:ext cx="2949575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182403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8940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293812"/>
            <a:ext cx="2949575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82403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8940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839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47014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Karel Knows 4 Main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5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6306" y="2690627"/>
            <a:ext cx="2646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7653" y="3629102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46482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431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methods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48006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6813" y="241607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For example: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0457-A988-D649-90D0-B46AB6D8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Our First Karel Programs</a:t>
            </a:r>
          </a:p>
        </p:txBody>
      </p:sp>
      <p:pic>
        <p:nvPicPr>
          <p:cNvPr id="3" name="Picture 2" descr="Screen Shot 2016-06-20 at 10.47.42 AM.png">
            <a:extLst>
              <a:ext uri="{FF2B5EF4-FFF2-40B4-BE49-F238E27FC236}">
                <a16:creationId xmlns:a16="http://schemas.microsoft.com/office/drawing/2014/main" id="{64C31425-221D-E245-8E05-6AE1BD9F1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3820298" cy="2878105"/>
          </a:xfrm>
          <a:prstGeom prst="rect">
            <a:avLst/>
          </a:prstGeom>
        </p:spPr>
      </p:pic>
      <p:pic>
        <p:nvPicPr>
          <p:cNvPr id="4" name="Picture 3" descr="Screen Shot 2016-06-20 at 10.48.44 AM.png">
            <a:extLst>
              <a:ext uri="{FF2B5EF4-FFF2-40B4-BE49-F238E27FC236}">
                <a16:creationId xmlns:a16="http://schemas.microsoft.com/office/drawing/2014/main" id="{115B72EC-9866-9646-9B05-A0F82C553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67063"/>
            <a:ext cx="4172213" cy="297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1EB0C-50EB-0B4D-B96D-8B92CFFDF087}"/>
              </a:ext>
            </a:extLst>
          </p:cNvPr>
          <p:cNvSpPr/>
          <p:nvPr/>
        </p:nvSpPr>
        <p:spPr bwMode="auto">
          <a:xfrm>
            <a:off x="1028700" y="5105400"/>
            <a:ext cx="7086600" cy="1052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What did you find most surprising or challenging when working on these programs?</a:t>
            </a:r>
          </a:p>
        </p:txBody>
      </p:sp>
    </p:spTree>
    <p:extLst>
      <p:ext uri="{BB962C8B-B14F-4D97-AF65-F5344CB8AC3E}">
        <p14:creationId xmlns:p14="http://schemas.microsoft.com/office/powerpoint/2010/main" val="353503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0273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99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3" y="2286000"/>
            <a:ext cx="6245113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47800"/>
            <a:ext cx="5928871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max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max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9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99;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repetitive,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29" y="3048000"/>
            <a:ext cx="4252471" cy="30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5489-15A8-A94F-A855-E11859EF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Place Beeper Line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34D7F71E-6B6D-8147-BA98-5176FCFEE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2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52F1-04BB-2841-96BF-34A95F48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Beeper Line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7B7ADE09-DA58-F44C-ABDB-7713A38409C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0" indent="0" algn="l">
              <a:lnSpc>
                <a:spcPct val="83000"/>
              </a:lnSpc>
              <a:buNone/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 marL="0" indent="0" algn="l">
              <a:lnSpc>
                <a:spcPct val="83000"/>
              </a:lnSpc>
              <a:buNone/>
            </a:pPr>
            <a:endParaRPr lang="en-US" sz="2900" dirty="0">
              <a:latin typeface="Courier"/>
              <a:cs typeface="Courier"/>
            </a:endParaRP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 marL="0" indent="0" algn="l">
              <a:lnSpc>
                <a:spcPct val="83000"/>
              </a:lnSpc>
              <a:buNone/>
            </a:pPr>
            <a:endParaRPr lang="en-US" sz="2200" dirty="0">
              <a:latin typeface="Courier"/>
              <a:cs typeface="Courier"/>
            </a:endParaRP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 </a:t>
            </a:r>
            <a:r>
              <a:rPr lang="en-US" sz="2200" dirty="0">
                <a:latin typeface="Courier"/>
                <a:cs typeface="Courier"/>
              </a:rPr>
              <a:t>(int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DD3A4-88C4-CF42-9F16-9AEC24F9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7" name="Picture 6" descr="Screen Shot 2016-06-20 at 11.37.26 AM.png">
            <a:extLst>
              <a:ext uri="{FF2B5EF4-FFF2-40B4-BE49-F238E27FC236}">
                <a16:creationId xmlns:a16="http://schemas.microsoft.com/office/drawing/2014/main" id="{AF9E11AC-85BA-3040-B4B6-65C22DD15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9" t="8090" r="6547" b="13587"/>
          <a:stretch/>
        </p:blipFill>
        <p:spPr>
          <a:xfrm>
            <a:off x="3133334" y="4089400"/>
            <a:ext cx="2616986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6656-7A6C-7F4F-A11D-19AB0229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Bug!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F371-8B58-534B-B4FC-C5D8B46D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bug</a:t>
            </a:r>
            <a:r>
              <a:rPr lang="en-US" dirty="0"/>
              <a:t> is an issue where our program does not work the way we want it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D2A15-A42E-2C4B-8271-274F70C5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40" y="1600681"/>
            <a:ext cx="1828319" cy="18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1C9-5FAB-1648-8CDD-325094DA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Bug From Mark II</a:t>
            </a:r>
          </a:p>
        </p:txBody>
      </p:sp>
      <p:pic>
        <p:nvPicPr>
          <p:cNvPr id="4" name="Picture 3" descr="92-13129_428px">
            <a:extLst>
              <a:ext uri="{FF2B5EF4-FFF2-40B4-BE49-F238E27FC236}">
                <a16:creationId xmlns:a16="http://schemas.microsoft.com/office/drawing/2014/main" id="{6B8707DB-98F2-7943-A5C9-89329151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0" y="1295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88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D941-6F23-6A4A-A483-8C181BA8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 Hopper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0724A-A559-DB40-BAC8-71B3547A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43" y="1219200"/>
            <a:ext cx="7947313" cy="53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2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4572000" cy="5791200"/>
          </a:xfrm>
        </p:spPr>
        <p:txBody>
          <a:bodyPr/>
          <a:lstStyle/>
          <a:p>
            <a:r>
              <a:rPr lang="en-US" dirty="0"/>
              <a:t>Implement your own Build Charles Bridge program that you talked about in section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program “Mountain Karel” where Karel climbs a mountain of any size and places a beeper on top</a:t>
            </a:r>
          </a:p>
          <a:p>
            <a:endParaRPr lang="en-US" dirty="0"/>
          </a:p>
          <a:p>
            <a:r>
              <a:rPr lang="en-US" dirty="0"/>
              <a:t>If you have time, write a program “Random Painter” where Karel paints any world randomly with green and blue squares.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2A35-631F-9B44-87D2-7105149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072551"/>
            <a:ext cx="2667000" cy="1918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39DB1-389B-9044-947A-A2FBAAFE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26" y="2991490"/>
            <a:ext cx="2041748" cy="206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38CEE-B8C6-1842-9241-0139FFC9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970" y="5160633"/>
            <a:ext cx="2415460" cy="15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71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7D38-48DF-9E47-A8B0-64E57F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9A2F-5F32-B84B-BA6C-690A444CC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written programs that behave the same every time.</a:t>
            </a:r>
          </a:p>
          <a:p>
            <a:r>
              <a:rPr lang="en-US" dirty="0"/>
              <a:t>More complex programs behave differently in different worlds or cases.</a:t>
            </a:r>
          </a:p>
          <a:p>
            <a:r>
              <a:rPr lang="en-US" dirty="0"/>
              <a:t>We are going to learn how to write Karel programs that can do things based on what the world is like!</a:t>
            </a:r>
          </a:p>
        </p:txBody>
      </p:sp>
    </p:spTree>
    <p:extLst>
      <p:ext uri="{BB962C8B-B14F-4D97-AF65-F5344CB8AC3E}">
        <p14:creationId xmlns:p14="http://schemas.microsoft.com/office/powerpoint/2010/main" val="287724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91BD-21BC-0B40-A7EC-943E4EEC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Programs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BAB2F76D-58DB-FA42-A0F7-B1A69E16F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A2CF636C-ECEC-584F-8A70-4DF206AD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A0B5C5B-6022-214B-BB72-E7A994185476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32D989-85EC-F143-B1AB-C70CC599B759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3C32E-EB12-9C41-9077-B61F363691BB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276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Karel to move until reaching a wall.  How do I do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9800"/>
            <a:ext cx="6705600" cy="48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Also, we might not know how far away a wall is.  Plus, we want our program to be as </a:t>
            </a:r>
            <a:r>
              <a:rPr lang="en-US" i="1" dirty="0"/>
              <a:t>generalized</a:t>
            </a:r>
            <a:r>
              <a:rPr lang="en-US" dirty="0"/>
              <a:t> as possible and work in many different worlds.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46" y="12954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1BD2-0F71-3941-87CF-CBE44974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Any World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EB5F9B49-AC7D-F94B-876E-7704017D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A10463-FA65-2940-89E1-C5C65805C63F}"/>
              </a:ext>
            </a:extLst>
          </p:cNvPr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222AB5-A8D7-914A-8DD5-F6F83D3DAA61}"/>
              </a:ext>
            </a:extLst>
          </p:cNvPr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6641286E-680F-0D43-BD85-DC1B18E0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13" y="1257594"/>
            <a:ext cx="2432050" cy="2369194"/>
          </a:xfrm>
          <a:prstGeom prst="rect">
            <a:avLst/>
          </a:prstGeom>
        </p:spPr>
      </p:pic>
      <p:pic>
        <p:nvPicPr>
          <p:cNvPr id="11" name="Picture 10" descr="A picture containing sky, text, large, flying&#10;&#10;Description automatically generated">
            <a:extLst>
              <a:ext uri="{FF2B5EF4-FFF2-40B4-BE49-F238E27FC236}">
                <a16:creationId xmlns:a16="http://schemas.microsoft.com/office/drawing/2014/main" id="{58680310-FE43-C84B-B33B-6EF830BB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37" y="1275993"/>
            <a:ext cx="2413035" cy="2350795"/>
          </a:xfrm>
          <a:prstGeom prst="rect">
            <a:avLst/>
          </a:prstGeom>
        </p:spPr>
      </p:pic>
      <p:pic>
        <p:nvPicPr>
          <p:cNvPr id="15" name="Picture 14" descr="A picture containing photo, sky&#10;&#10;Description automatically generated">
            <a:extLst>
              <a:ext uri="{FF2B5EF4-FFF2-40B4-BE49-F238E27FC236}">
                <a16:creationId xmlns:a16="http://schemas.microsoft.com/office/drawing/2014/main" id="{4F8E5714-DD9D-0549-BBFE-A7E590533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7" b="17886"/>
          <a:stretch/>
        </p:blipFill>
        <p:spPr>
          <a:xfrm>
            <a:off x="104916" y="3963625"/>
            <a:ext cx="4065834" cy="2524185"/>
          </a:xfrm>
          <a:prstGeom prst="rect">
            <a:avLst/>
          </a:prstGeom>
        </p:spPr>
      </p:pic>
      <p:pic>
        <p:nvPicPr>
          <p:cNvPr id="17" name="Picture 16" descr="A picture containing photo, sky&#10;&#10;Description automatically generated">
            <a:extLst>
              <a:ext uri="{FF2B5EF4-FFF2-40B4-BE49-F238E27FC236}">
                <a16:creationId xmlns:a16="http://schemas.microsoft.com/office/drawing/2014/main" id="{702FCDAC-9135-EF4E-9FD4-7FEA07476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14" b="18612"/>
          <a:stretch/>
        </p:blipFill>
        <p:spPr>
          <a:xfrm>
            <a:off x="4300737" y="3959614"/>
            <a:ext cx="4125632" cy="25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6E0D-44D6-254C-B7C3-DEC382D8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Hi there!  I’m Nick.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E162-78FA-8349-BDDD-9A3B15C5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316896"/>
            <a:ext cx="65532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I’m a Computer Science Lecturer at Stanford.</a:t>
            </a:r>
          </a:p>
        </p:txBody>
      </p:sp>
      <p:pic>
        <p:nvPicPr>
          <p:cNvPr id="5" name="Picture 4" descr="A young boy wearing a red shirt&#10;&#10;Description automatically generated">
            <a:extLst>
              <a:ext uri="{FF2B5EF4-FFF2-40B4-BE49-F238E27FC236}">
                <a16:creationId xmlns:a16="http://schemas.microsoft.com/office/drawing/2014/main" id="{C94AC1E2-8B93-8F49-BB39-F21DE0F2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39" y="1101587"/>
            <a:ext cx="3028122" cy="30281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777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while </a:t>
            </a:r>
            <a:r>
              <a:rPr lang="en-US" sz="2600" dirty="0"/>
              <a:t>loop: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until </a:t>
            </a:r>
            <a:r>
              <a:rPr lang="en-US" b="1" i="1" dirty="0"/>
              <a:t>condition</a:t>
            </a:r>
            <a:r>
              <a:rPr lang="en-US" dirty="0"/>
              <a:t> is no longer true.</a:t>
            </a:r>
          </a:p>
          <a:p>
            <a:pPr marL="3175" indent="0">
              <a:buNone/>
            </a:pPr>
            <a:r>
              <a:rPr lang="en-US" sz="2300" dirty="0"/>
              <a:t>Each time, Karel checks the condition, and then executes </a:t>
            </a:r>
            <a:r>
              <a:rPr lang="en-US" sz="2300" i="1" dirty="0"/>
              <a:t>all statements before checking the condition again.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09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Conditions</a:t>
            </a:r>
          </a:p>
        </p:txBody>
      </p:sp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7386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on the course website, under the “Handouts” tab.</a:t>
            </a:r>
          </a:p>
        </p:txBody>
      </p:sp>
    </p:spTree>
    <p:extLst>
      <p:ext uri="{BB962C8B-B14F-4D97-AF65-F5344CB8AC3E}">
        <p14:creationId xmlns:p14="http://schemas.microsoft.com/office/powerpoint/2010/main" val="3783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br>
              <a:rPr lang="en-US" dirty="0"/>
            </a:b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repetitive, and it works in </a:t>
            </a:r>
            <a:r>
              <a:rPr lang="en-US" i="1" dirty="0"/>
              <a:t>any size </a:t>
            </a:r>
            <a:r>
              <a:rPr lang="en-US" dirty="0"/>
              <a:t>world!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0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Overview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857500" y="16764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 want Karel to repeat some commands!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200" y="44196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</a:t>
            </a:r>
            <a:r>
              <a:rPr kumimoji="0" lang="en-US" sz="4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loop</a:t>
            </a:r>
            <a:endParaRPr kumimoji="0" lang="en-US" sz="4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57800" y="44196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while </a:t>
            </a:r>
            <a:r>
              <a:rPr kumimoji="0" lang="en-US" sz="4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</a:t>
            </a:r>
            <a:endParaRPr kumimoji="0" lang="en-US" sz="4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 bwMode="auto">
          <a:xfrm flipH="1">
            <a:off x="21717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 bwMode="auto">
          <a:xfrm>
            <a:off x="45720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620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 how many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17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Don’t </a:t>
            </a:r>
            <a:r>
              <a:rPr lang="en-US" sz="2400"/>
              <a:t>know </a:t>
            </a:r>
            <a:r>
              <a:rPr lang="en-US" sz="2400" dirty="0"/>
              <a:t>how many times</a:t>
            </a:r>
          </a:p>
        </p:txBody>
      </p:sp>
    </p:spTree>
    <p:extLst>
      <p:ext uri="{BB962C8B-B14F-4D97-AF65-F5344CB8AC3E}">
        <p14:creationId xmlns:p14="http://schemas.microsoft.com/office/powerpoint/2010/main" val="77806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Karel to put down a row of beepers until it reaches a wall.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286000"/>
            <a:ext cx="6172200" cy="44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Demo: </a:t>
            </a:r>
            <a:r>
              <a:rPr lang="en-US" sz="8800" i="1" dirty="0" err="1"/>
              <a:t>BeeperLine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846631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BeeperLine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move();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175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// put one last beeper once we reach a wall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40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87" y="35814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clean up all beepers in front of it until it reaches a wall.  How do I do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18131"/>
            <a:ext cx="6324600" cy="45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may crash, because Karel </a:t>
            </a:r>
            <a:r>
              <a:rPr lang="en-US" i="1" dirty="0"/>
              <a:t>cannot pick up beepers if there aren’t any</a:t>
            </a:r>
            <a:r>
              <a:rPr lang="en-US" dirty="0"/>
              <a:t>.  We don’t </a:t>
            </a:r>
            <a:r>
              <a:rPr lang="en-US" b="1" dirty="0"/>
              <a:t>always</a:t>
            </a:r>
            <a:r>
              <a:rPr lang="en-US" dirty="0"/>
              <a:t> want Karel to pick up beepers; just when there is a beeper to pick up.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8CDB-0DFB-9747-9D15-DBCCE14C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81200"/>
            <a:ext cx="5613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8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66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an </a:t>
            </a:r>
            <a:r>
              <a:rPr lang="en-US" sz="2600" b="1" dirty="0"/>
              <a:t>if </a:t>
            </a:r>
            <a:r>
              <a:rPr lang="en-US" sz="2600" dirty="0"/>
              <a:t>statement: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Runs the statements in the body </a:t>
            </a:r>
            <a:r>
              <a:rPr lang="en-US" i="1" dirty="0"/>
              <a:t>once</a:t>
            </a:r>
            <a:r>
              <a:rPr lang="en-US" dirty="0"/>
              <a:t> if </a:t>
            </a:r>
            <a:r>
              <a:rPr lang="en-US" b="1" i="1" dirty="0"/>
              <a:t>condition</a:t>
            </a:r>
            <a:r>
              <a:rPr lang="en-US" dirty="0"/>
              <a:t> is true.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You can also add an </a:t>
            </a:r>
            <a:r>
              <a:rPr lang="en-US" sz="2600" b="1" dirty="0"/>
              <a:t>else</a:t>
            </a:r>
            <a:r>
              <a:rPr lang="en-US" sz="2600" dirty="0"/>
              <a:t> statement: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</a:p>
          <a:p>
            <a:pPr marL="344487" lvl="1" indent="0">
              <a:buNone/>
            </a:pP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	statement;</a:t>
            </a:r>
          </a:p>
          <a:p>
            <a:pPr marL="344487" lvl="1" indent="0">
              <a:buNone/>
            </a:pP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r>
              <a:rPr lang="en-US" dirty="0"/>
              <a:t>Runs the first group of statements if </a:t>
            </a:r>
            <a:r>
              <a:rPr lang="en-US" b="1" i="1" dirty="0"/>
              <a:t>condition</a:t>
            </a:r>
            <a:r>
              <a:rPr lang="en-US" i="1" dirty="0"/>
              <a:t> </a:t>
            </a:r>
            <a:r>
              <a:rPr lang="en-US" dirty="0"/>
              <a:t>is true; otherwise, runs the second group of statements.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5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if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br>
              <a:rPr lang="en-US" dirty="0"/>
            </a:b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Now, Karel won’t crash because it will only </a:t>
            </a:r>
            <a:r>
              <a:rPr lang="en-US" dirty="0" err="1"/>
              <a:t>pickBeeper</a:t>
            </a:r>
            <a:r>
              <a:rPr lang="en-US" dirty="0"/>
              <a:t> if there is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26" y="2895600"/>
            <a:ext cx="4471597" cy="32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1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DD8-094E-2442-B32A-F86C3B2E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AFC4-E8C8-8243-B00F-D2E61EA6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3000"/>
              </a:lnSpc>
              <a:buNone/>
            </a:pP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stanford.karel</a:t>
            </a:r>
            <a:r>
              <a:rPr lang="en-US" sz="2000" dirty="0">
                <a:latin typeface="Courier"/>
                <a:cs typeface="Courier"/>
              </a:rPr>
              <a:t>.*;</a:t>
            </a:r>
          </a:p>
          <a:p>
            <a:pPr marL="0" indent="0">
              <a:lnSpc>
                <a:spcPct val="83000"/>
              </a:lnSpc>
              <a:buNone/>
            </a:pPr>
            <a:endParaRPr lang="en-US" sz="2800" dirty="0">
              <a:latin typeface="Courier"/>
              <a:cs typeface="Courier"/>
            </a:endParaRPr>
          </a:p>
          <a:p>
            <a:pPr marL="0" indent="0">
              <a:lnSpc>
                <a:spcPct val="83000"/>
              </a:lnSpc>
              <a:buNone/>
            </a:pP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IfExample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SuperKarel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pPr marL="0" indent="0">
              <a:lnSpc>
                <a:spcPct val="83000"/>
              </a:lnSpc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</a:t>
            </a:r>
            <a:r>
              <a:rPr lang="en-US" sz="2000" b="1" dirty="0">
                <a:solidFill>
                  <a:srgbClr val="660067"/>
                </a:solidFill>
                <a:latin typeface="Courier"/>
                <a:cs typeface="Courier"/>
              </a:rPr>
              <a:t>if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beeperPresent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    </a:t>
            </a:r>
            <a:r>
              <a:rPr lang="en-US" sz="2000" dirty="0" err="1">
                <a:latin typeface="Courier"/>
                <a:cs typeface="Courier"/>
              </a:rPr>
              <a:t>pickBeeper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} </a:t>
            </a:r>
            <a:r>
              <a:rPr lang="en-US" sz="20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}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}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27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Resources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2E312-0FD6-D540-976A-E5677D550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2209800"/>
            <a:ext cx="4940300" cy="3124200"/>
          </a:xfrm>
        </p:spPr>
      </p:pic>
    </p:spTree>
    <p:extLst>
      <p:ext uri="{BB962C8B-B14F-4D97-AF65-F5344CB8AC3E}">
        <p14:creationId xmlns:p14="http://schemas.microsoft.com/office/powerpoint/2010/main" val="3118983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4572000" cy="5791200"/>
          </a:xfrm>
        </p:spPr>
        <p:txBody>
          <a:bodyPr/>
          <a:lstStyle/>
          <a:p>
            <a:r>
              <a:rPr lang="en-US" dirty="0"/>
              <a:t>Implement your own Build Charles Bridge program that you talked about in section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program “Mountain Karel” where Karel climbs a mountain of any size and places a beeper on top</a:t>
            </a:r>
          </a:p>
          <a:p>
            <a:endParaRPr lang="en-US" dirty="0"/>
          </a:p>
          <a:p>
            <a:r>
              <a:rPr lang="en-US" dirty="0"/>
              <a:t>If you have time, write a program “Random Painter” where Karel paints any world randomly with green and blue squares.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2A35-631F-9B44-87D2-7105149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072551"/>
            <a:ext cx="2667000" cy="1918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39DB1-389B-9044-947A-A2FBAAFE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26" y="2991490"/>
            <a:ext cx="2041748" cy="206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38CEE-B8C6-1842-9241-0139FFC9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970" y="5160633"/>
            <a:ext cx="2415460" cy="15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A17F-4120-7C4C-B17A-39CB1E3E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Mountain Karel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A4809-7154-9547-9433-AE5768A0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8" y="2249929"/>
            <a:ext cx="8198556" cy="266294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E8E6D0-2614-794C-9A33-62283218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10307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programs should work on worlds of any size, as long as they obey the requirements given in the problem.</a:t>
            </a:r>
          </a:p>
        </p:txBody>
      </p:sp>
    </p:spTree>
    <p:extLst>
      <p:ext uri="{BB962C8B-B14F-4D97-AF65-F5344CB8AC3E}">
        <p14:creationId xmlns:p14="http://schemas.microsoft.com/office/powerpoint/2010/main" val="2359004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ACB8-67DB-CC45-AFB1-3FAEE606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Finish Early?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446F8-76D8-144E-887A-C15593ED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2025650"/>
            <a:ext cx="6997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6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  <a:p>
            <a:pPr marL="344487" lvl="1" indent="0">
              <a:buNone/>
            </a:pPr>
            <a:endParaRPr lang="en-US" altLang="x-none" sz="3400" dirty="0"/>
          </a:p>
          <a:p>
            <a:pPr marL="3175" indent="0">
              <a:buNone/>
            </a:pPr>
            <a:r>
              <a:rPr lang="en-US" altLang="x-none" sz="3600" b="1" dirty="0"/>
              <a:t>Tomorrow: </a:t>
            </a:r>
            <a:r>
              <a:rPr lang="en-US" altLang="x-none" sz="3600" dirty="0"/>
              <a:t>transitioning from Karel to Java</a:t>
            </a:r>
            <a:endParaRPr lang="en-US" altLang="x-none" sz="3600" b="1" dirty="0"/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144546"/>
            <a:ext cx="2057400" cy="256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6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Oval Callout 1"/>
          <p:cNvSpPr/>
          <p:nvPr/>
        </p:nvSpPr>
        <p:spPr bwMode="auto">
          <a:xfrm>
            <a:off x="5486400" y="1447800"/>
            <a:ext cx="3352800" cy="2246376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Ahoj</a:t>
            </a: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</a:t>
            </a:r>
            <a:r>
              <a:rPr lang="en-US" sz="3000" dirty="0"/>
              <a:t> </a:t>
            </a:r>
            <a:r>
              <a:rPr lang="en-US" sz="3000" dirty="0" err="1"/>
              <a:t>světe</a:t>
            </a:r>
            <a:r>
              <a:rPr lang="en-US" sz="3000" dirty="0"/>
              <a:t>!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 descr="A picture containing monitor, television, wall, microwave&#10;&#10;Description automatically generated">
            <a:extLst>
              <a:ext uri="{FF2B5EF4-FFF2-40B4-BE49-F238E27FC236}">
                <a16:creationId xmlns:a16="http://schemas.microsoft.com/office/drawing/2014/main" id="{E33B6549-E9D8-2F41-97B9-E58EC8F8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41" y="1631950"/>
            <a:ext cx="6143317" cy="45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31188" cy="914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10058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1658938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1658938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1658938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2487613" y="3525838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2487613" y="2695575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2487613" y="1866900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3317875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3317875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3317875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4146550" y="3525838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4146550" y="2695575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4146550" y="1866900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4976813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4976813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4976813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828675" y="3525838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8675" y="2695575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8675" y="1866900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165893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2487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3317875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4146550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4976813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5140325" y="2819400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1658938" y="1866900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3317875" y="2695575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3317875" y="3525838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1658938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1814513" y="3597275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18208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3608388"/>
            <a:ext cx="581025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7158</TotalTime>
  <Words>1287</Words>
  <Application>Microsoft Macintosh PowerPoint</Application>
  <PresentationFormat>On-screen Show (4:3)</PresentationFormat>
  <Paragraphs>362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Andale Mono</vt:lpstr>
      <vt:lpstr>Arial</vt:lpstr>
      <vt:lpstr>Calibri</vt:lpstr>
      <vt:lpstr>Century Gothic</vt:lpstr>
      <vt:lpstr>Consolas</vt:lpstr>
      <vt:lpstr>Courier</vt:lpstr>
      <vt:lpstr>Tahoma</vt:lpstr>
      <vt:lpstr>Times New Roman</vt:lpstr>
      <vt:lpstr>Verdana</vt:lpstr>
      <vt:lpstr>Default Design</vt:lpstr>
      <vt:lpstr>PowerPoint Presentation</vt:lpstr>
      <vt:lpstr>Plan For Today</vt:lpstr>
      <vt:lpstr>Hi there!  I’m Nick.</vt:lpstr>
      <vt:lpstr>Plan For Today</vt:lpstr>
      <vt:lpstr>Karel the Robot!</vt:lpstr>
      <vt:lpstr>Karel the Robot!</vt:lpstr>
      <vt:lpstr>Karel the Robot!</vt:lpstr>
      <vt:lpstr>Karel the Robot!</vt:lpstr>
      <vt:lpstr>Karel's World</vt:lpstr>
      <vt:lpstr>Karel Knows 4 Main Commands</vt:lpstr>
      <vt:lpstr>Defining New Commands</vt:lpstr>
      <vt:lpstr>Writing Our First Karel Programs</vt:lpstr>
      <vt:lpstr>Plan For Today</vt:lpstr>
      <vt:lpstr>Control Flow: For Loops</vt:lpstr>
      <vt:lpstr>Control Flow: For Loops</vt:lpstr>
      <vt:lpstr>Control Flow: For Loops</vt:lpstr>
      <vt:lpstr>Control Flow: For Loops</vt:lpstr>
      <vt:lpstr>Next: Place Beeper Line</vt:lpstr>
      <vt:lpstr>Place Beeper Line</vt:lpstr>
      <vt:lpstr>We Have A Bug!</vt:lpstr>
      <vt:lpstr>Actual Bug From Mark II</vt:lpstr>
      <vt:lpstr>Grace Hopper</vt:lpstr>
      <vt:lpstr>Rest Of Today</vt:lpstr>
      <vt:lpstr>Plan For Today</vt:lpstr>
      <vt:lpstr>Control Flow</vt:lpstr>
      <vt:lpstr>Generalized Programs</vt:lpstr>
      <vt:lpstr>Control Flow: While Loops</vt:lpstr>
      <vt:lpstr>Control Flow: While Loops</vt:lpstr>
      <vt:lpstr>Working In Any World</vt:lpstr>
      <vt:lpstr>Control Flow: While Loops</vt:lpstr>
      <vt:lpstr>Possible Conditions</vt:lpstr>
      <vt:lpstr>Control Flow: While Loops</vt:lpstr>
      <vt:lpstr>Loops Overview</vt:lpstr>
      <vt:lpstr>Loops Overview</vt:lpstr>
      <vt:lpstr>PowerPoint Presentation</vt:lpstr>
      <vt:lpstr>BeeperLine Solution</vt:lpstr>
      <vt:lpstr>Plan For Today</vt:lpstr>
      <vt:lpstr>If/Else Statements</vt:lpstr>
      <vt:lpstr>If/Else Statements</vt:lpstr>
      <vt:lpstr>If/Else Statements</vt:lpstr>
      <vt:lpstr>If/Else Statements</vt:lpstr>
      <vt:lpstr>If/Else Statements</vt:lpstr>
      <vt:lpstr>What Does This Do?</vt:lpstr>
      <vt:lpstr>Karel Resources</vt:lpstr>
      <vt:lpstr>Rest Of Today</vt:lpstr>
      <vt:lpstr>Mountain Karel</vt:lpstr>
      <vt:lpstr>What If I Finish Early?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817</cp:revision>
  <cp:lastPrinted>2019-07-09T09:51:07Z</cp:lastPrinted>
  <dcterms:created xsi:type="dcterms:W3CDTF">2008-06-28T20:57:21Z</dcterms:created>
  <dcterms:modified xsi:type="dcterms:W3CDTF">2019-07-09T09:54:10Z</dcterms:modified>
</cp:coreProperties>
</file>